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272" r:id="rId3"/>
    <p:sldId id="324" r:id="rId4"/>
    <p:sldId id="281" r:id="rId5"/>
    <p:sldId id="322" r:id="rId6"/>
    <p:sldId id="298" r:id="rId7"/>
    <p:sldId id="293" r:id="rId8"/>
    <p:sldId id="294" r:id="rId9"/>
    <p:sldId id="297" r:id="rId10"/>
    <p:sldId id="296" r:id="rId11"/>
    <p:sldId id="299" r:id="rId12"/>
    <p:sldId id="300" r:id="rId13"/>
    <p:sldId id="323" r:id="rId14"/>
    <p:sldId id="295" r:id="rId15"/>
    <p:sldId id="302" r:id="rId16"/>
    <p:sldId id="303" r:id="rId17"/>
    <p:sldId id="304" r:id="rId18"/>
    <p:sldId id="307" r:id="rId19"/>
    <p:sldId id="308" r:id="rId20"/>
    <p:sldId id="309" r:id="rId21"/>
    <p:sldId id="305" r:id="rId22"/>
    <p:sldId id="310" r:id="rId23"/>
    <p:sldId id="312" r:id="rId24"/>
    <p:sldId id="318" r:id="rId25"/>
    <p:sldId id="319" r:id="rId26"/>
    <p:sldId id="313" r:id="rId27"/>
    <p:sldId id="314" r:id="rId28"/>
    <p:sldId id="315" r:id="rId29"/>
    <p:sldId id="320" r:id="rId30"/>
    <p:sldId id="321" r:id="rId31"/>
    <p:sldId id="275" r:id="rId32"/>
    <p:sldId id="273" r:id="rId33"/>
  </p:sldIdLst>
  <p:sldSz cx="12192000" cy="6858000"/>
  <p:notesSz cx="6858000" cy="9144000"/>
  <p:embeddedFontLst>
    <p:embeddedFont>
      <p:font typeface="나눔고딕" panose="020D0604000000000000" pitchFamily="50" charset="-127"/>
      <p:regular r:id="rId36"/>
      <p:bold r:id="rId37"/>
    </p:embeddedFont>
    <p:embeddedFont>
      <p:font typeface="나눔고딕 ExtraBold" panose="020D0904000000000000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06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2E4F1-9F65-43FE-8DD3-9BBC00C9D8D4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19033-04C5-4D2D-8550-63D6BCF66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83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7E677-C116-43EA-9ECF-3A22771AE89B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4410C-60E8-44CD-8E34-6231BE4FF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3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203155"/>
            <a:ext cx="78149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+mj-ea"/>
                <a:ea typeface="+mj-ea"/>
              </a:rPr>
              <a:t>데이터 분석 프로젝트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5221" y="2711116"/>
            <a:ext cx="4649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퍼블릭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sz="2400" dirty="0" smtClean="0">
                <a:solidFill>
                  <a:schemeClr val="bg1"/>
                </a:solidFill>
              </a:rPr>
              <a:t> 서비스를 활용한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</a:rPr>
              <a:t> 기반 </a:t>
            </a:r>
            <a:r>
              <a:rPr lang="en-US" altLang="ko-KR" sz="2400" dirty="0" smtClean="0">
                <a:solidFill>
                  <a:schemeClr val="bg1"/>
                </a:solidFill>
              </a:rPr>
              <a:t>AI-ML </a:t>
            </a:r>
            <a:r>
              <a:rPr lang="ko-KR" altLang="en-US" sz="2400" dirty="0" smtClean="0">
                <a:solidFill>
                  <a:schemeClr val="bg1"/>
                </a:solidFill>
              </a:rPr>
              <a:t>인재 양성 과정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5490"/>
              </p:ext>
            </p:extLst>
          </p:nvPr>
        </p:nvGraphicFramePr>
        <p:xfrm>
          <a:off x="10084777" y="4456397"/>
          <a:ext cx="1420446" cy="18542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20446">
                  <a:extLst>
                    <a:ext uri="{9D8B030D-6E8A-4147-A177-3AD203B41FA5}">
                      <a16:colId xmlns:a16="http://schemas.microsoft.com/office/drawing/2014/main" val="3105252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소수정예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2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구영인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59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임규찬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83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진수영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30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우종연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95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92" y="3096503"/>
            <a:ext cx="10378326" cy="9864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6427" y="1130953"/>
            <a:ext cx="10740056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3. Person ID, Occupation </a:t>
            </a:r>
            <a:r>
              <a:rPr lang="ko-KR" altLang="en-US" sz="2400" dirty="0">
                <a:latin typeface="+mn-ea"/>
              </a:rPr>
              <a:t>열은 수면 장애에 영향을 끼치는 요인이 아니라고 </a:t>
            </a:r>
            <a:r>
              <a:rPr lang="ko-KR" altLang="en-US" sz="2400" dirty="0" smtClean="0">
                <a:latin typeface="+mn-ea"/>
              </a:rPr>
              <a:t>판단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</a:t>
            </a:r>
            <a:r>
              <a:rPr lang="ko-KR" altLang="en-US" sz="2400" dirty="0" smtClean="0">
                <a:latin typeface="+mn-ea"/>
              </a:rPr>
              <a:t>데이터 </a:t>
            </a:r>
            <a:r>
              <a:rPr lang="ko-KR" altLang="en-US" sz="2400" dirty="0">
                <a:latin typeface="+mn-ea"/>
              </a:rPr>
              <a:t>셋에서 제거</a:t>
            </a:r>
            <a:endParaRPr lang="en-US" altLang="ko-KR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09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362640" y="778870"/>
            <a:ext cx="9466720" cy="5521554"/>
            <a:chOff x="718524" y="778870"/>
            <a:chExt cx="9466720" cy="5521554"/>
          </a:xfrm>
        </p:grpSpPr>
        <p:sp>
          <p:nvSpPr>
            <p:cNvPr id="18" name="TextBox 17"/>
            <p:cNvSpPr txBox="1"/>
            <p:nvPr/>
          </p:nvSpPr>
          <p:spPr>
            <a:xfrm>
              <a:off x="749554" y="778870"/>
              <a:ext cx="7532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+mn-ea"/>
                </a:rPr>
                <a:t>4. </a:t>
              </a:r>
              <a:r>
                <a:rPr lang="ko-KR" altLang="en-US" sz="2400" dirty="0" smtClean="0">
                  <a:latin typeface="+mn-ea"/>
                </a:rPr>
                <a:t>전체 데이터에서 학습데이터와 테스트데이터로 나누기</a:t>
              </a:r>
              <a:endParaRPr lang="en-US" altLang="ko-KR" sz="2400" dirty="0" smtClean="0">
                <a:latin typeface="+mn-ea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554" y="1441581"/>
              <a:ext cx="9404660" cy="15720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350" y="3214707"/>
              <a:ext cx="9447069" cy="98651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24" y="4429984"/>
              <a:ext cx="9466720" cy="187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1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6658" y="892067"/>
            <a:ext cx="3320140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+mn-ea"/>
              </a:rPr>
              <a:t>5. </a:t>
            </a:r>
            <a:r>
              <a:rPr lang="ko-KR" altLang="en-US" sz="2400" dirty="0" smtClean="0">
                <a:latin typeface="+mn-ea"/>
              </a:rPr>
              <a:t>나눈 데이터를 표준화</a:t>
            </a:r>
            <a:endParaRPr lang="en-US" altLang="ko-KR" sz="24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02" y="2205409"/>
            <a:ext cx="7142552" cy="24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6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55032" y="1890132"/>
            <a:ext cx="9881937" cy="3077737"/>
            <a:chOff x="1163052" y="2129883"/>
            <a:chExt cx="9881937" cy="30777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54DFCD-6BFA-802A-68C5-CE8AE1818DA3}"/>
                </a:ext>
              </a:extLst>
            </p:cNvPr>
            <p:cNvSpPr txBox="1"/>
            <p:nvPr/>
          </p:nvSpPr>
          <p:spPr>
            <a:xfrm>
              <a:off x="2718318" y="3068586"/>
              <a:ext cx="67714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1">
                      <a:lumMod val="75000"/>
                    </a:schemeClr>
                  </a:solidFill>
                </a:rPr>
                <a:t>머신 러닝 모델링</a:t>
              </a: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BB84A156-89D3-24C7-611D-EAAE09E85E87}"/>
                </a:ext>
              </a:extLst>
            </p:cNvPr>
            <p:cNvSpPr/>
            <p:nvPr/>
          </p:nvSpPr>
          <p:spPr>
            <a:xfrm>
              <a:off x="1163052" y="2129883"/>
              <a:ext cx="9881937" cy="3077737"/>
            </a:xfrm>
            <a:prstGeom prst="bracketPair">
              <a:avLst>
                <a:gd name="adj" fmla="val 1231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3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95501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1. </a:t>
            </a:r>
            <a:r>
              <a:rPr lang="ko-KR" altLang="en-US" sz="2800" dirty="0" err="1" smtClean="0">
                <a:latin typeface="+mj-ea"/>
                <a:ea typeface="+mj-ea"/>
              </a:rPr>
              <a:t>선형회귀</a:t>
            </a:r>
            <a:r>
              <a:rPr lang="ko-KR" altLang="en-US" sz="2800" dirty="0" smtClean="0">
                <a:latin typeface="+mj-ea"/>
                <a:ea typeface="+mj-ea"/>
              </a:rPr>
              <a:t> 모델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369305" y="1877566"/>
            <a:ext cx="7453390" cy="4398721"/>
            <a:chOff x="1133100" y="1877566"/>
            <a:chExt cx="7453390" cy="439872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101" y="1877566"/>
              <a:ext cx="7453389" cy="173738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01" y="3873798"/>
              <a:ext cx="7453389" cy="240248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2284149" y="2963195"/>
              <a:ext cx="1973178" cy="4170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56866" y="3430287"/>
              <a:ext cx="182774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표준화한 데이터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33100" y="5340931"/>
              <a:ext cx="2682762" cy="7671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7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95501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1. </a:t>
            </a:r>
            <a:r>
              <a:rPr lang="ko-KR" altLang="en-US" sz="2800" dirty="0" err="1" smtClean="0">
                <a:latin typeface="+mj-ea"/>
                <a:ea typeface="+mj-ea"/>
              </a:rPr>
              <a:t>선형회귀</a:t>
            </a:r>
            <a:r>
              <a:rPr lang="ko-KR" altLang="en-US" sz="2800" dirty="0" smtClean="0">
                <a:latin typeface="+mj-ea"/>
                <a:ea typeface="+mj-ea"/>
              </a:rPr>
              <a:t> 모델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60830" y="1940246"/>
            <a:ext cx="7070340" cy="4115088"/>
            <a:chOff x="1124308" y="1940246"/>
            <a:chExt cx="7070340" cy="41150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101" y="1940246"/>
              <a:ext cx="7061547" cy="13825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00" y="3761373"/>
              <a:ext cx="7061547" cy="22851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653581" y="2538550"/>
              <a:ext cx="2170496" cy="4170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0378" y="3046470"/>
              <a:ext cx="20441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표준화 안한 데이터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24308" y="5288179"/>
              <a:ext cx="2682762" cy="7671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20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6326" y="1867321"/>
            <a:ext cx="101161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데이터에서 </a:t>
            </a:r>
            <a:r>
              <a:rPr lang="ko-KR" altLang="en-US" sz="2400" dirty="0"/>
              <a:t>제공하는 수면장애 유형은 총 </a:t>
            </a:r>
            <a:r>
              <a:rPr lang="en-US" altLang="ko-KR" sz="2400" dirty="0"/>
              <a:t>3</a:t>
            </a:r>
            <a:r>
              <a:rPr lang="ko-KR" altLang="en-US" sz="2400" dirty="0"/>
              <a:t>가지로 예측 모델을 사용해서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요인의 </a:t>
            </a:r>
            <a:r>
              <a:rPr lang="ko-KR" altLang="en-US" sz="2400" dirty="0"/>
              <a:t>수치를 집어 넣으면 예측이 될 것이라고 </a:t>
            </a:r>
            <a:r>
              <a:rPr lang="ko-KR" altLang="en-US" sz="2400" dirty="0" smtClean="0"/>
              <a:t>생각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따라서 첫 모델로 </a:t>
            </a:r>
            <a:r>
              <a:rPr lang="ko-KR" altLang="en-US" sz="2400" dirty="0" err="1" smtClean="0"/>
              <a:t>선형회귀</a:t>
            </a:r>
            <a:r>
              <a:rPr lang="ko-KR" altLang="en-US" sz="2400" dirty="0" smtClean="0"/>
              <a:t> 모델을 선택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/>
              <a:t>그러나 선형 회귀 모델에서 예상보다 많이 낮은 점수가 </a:t>
            </a:r>
            <a:r>
              <a:rPr lang="ko-KR" altLang="en-US" sz="2400" dirty="0" smtClean="0"/>
              <a:t>나왔음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/>
              <a:t>이 결과로 예측모델에서는 분석이 제대로 되지않는다는 것을 알 수 </a:t>
            </a:r>
            <a:r>
              <a:rPr lang="ko-KR" altLang="en-US" sz="2400" dirty="0" smtClean="0"/>
              <a:t>있었음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/>
              <a:t>회귀모델</a:t>
            </a:r>
            <a:r>
              <a:rPr lang="ko-KR" altLang="en-US" sz="2400" dirty="0" smtClean="0"/>
              <a:t> 보다 분류모델에서 </a:t>
            </a:r>
            <a:r>
              <a:rPr lang="ko-KR" altLang="en-US" sz="2400" dirty="0"/>
              <a:t>수면장애 </a:t>
            </a:r>
            <a:r>
              <a:rPr lang="en-US" altLang="ko-KR" sz="2400" dirty="0"/>
              <a:t>3</a:t>
            </a:r>
            <a:r>
              <a:rPr lang="ko-KR" altLang="en-US" sz="2400" dirty="0" smtClean="0"/>
              <a:t>가지의 </a:t>
            </a:r>
            <a:r>
              <a:rPr lang="ko-KR" altLang="en-US" sz="2400" dirty="0"/>
              <a:t>유형에 더 가까운 쪽을 찾아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특성의 </a:t>
            </a:r>
            <a:r>
              <a:rPr lang="ko-KR" altLang="en-US" sz="2400" dirty="0"/>
              <a:t>중요도로 요인을 분석하는 것이 더 나은 분석이 </a:t>
            </a:r>
            <a:r>
              <a:rPr lang="ko-KR" altLang="en-US" sz="2400" dirty="0" smtClean="0"/>
              <a:t>될 거라고 예상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95501"/>
            <a:ext cx="355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latin typeface="+mj-ea"/>
                <a:ea typeface="+mj-ea"/>
              </a:rPr>
              <a:t>선형회귀</a:t>
            </a:r>
            <a:r>
              <a:rPr lang="ko-KR" altLang="en-US" sz="2800" dirty="0" smtClean="0">
                <a:latin typeface="+mj-ea"/>
                <a:ea typeface="+mj-ea"/>
              </a:rPr>
              <a:t> 모델 분석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50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2.  </a:t>
            </a:r>
            <a:r>
              <a:rPr lang="ko-KR" altLang="en-US" sz="2800" dirty="0" err="1" smtClean="0">
                <a:latin typeface="+mj-ea"/>
                <a:ea typeface="+mj-ea"/>
              </a:rPr>
              <a:t>로지스틱</a:t>
            </a:r>
            <a:r>
              <a:rPr lang="ko-KR" altLang="en-US" sz="2800" dirty="0" smtClean="0">
                <a:latin typeface="+mj-ea"/>
                <a:ea typeface="+mj-ea"/>
              </a:rPr>
              <a:t> 회귀 모델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56210" y="1847537"/>
            <a:ext cx="7279580" cy="3981399"/>
            <a:chOff x="1133101" y="1847537"/>
            <a:chExt cx="7279580" cy="398139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101" y="1847537"/>
              <a:ext cx="7279580" cy="155275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101" y="3670201"/>
              <a:ext cx="7279580" cy="2158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108936" y="2101394"/>
            <a:ext cx="7974129" cy="3484587"/>
            <a:chOff x="2038708" y="2101394"/>
            <a:chExt cx="7974129" cy="34845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8708" y="2101394"/>
              <a:ext cx="7974129" cy="115243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8709" y="3519879"/>
              <a:ext cx="7974128" cy="206610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647350" y="2144304"/>
              <a:ext cx="2969111" cy="4170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2053" y="2677612"/>
              <a:ext cx="111440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규제 적용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2.  </a:t>
            </a:r>
            <a:r>
              <a:rPr lang="ko-KR" altLang="en-US" sz="2800" dirty="0" err="1" smtClean="0">
                <a:latin typeface="+mj-ea"/>
                <a:ea typeface="+mj-ea"/>
              </a:rPr>
              <a:t>로지스틱</a:t>
            </a:r>
            <a:r>
              <a:rPr lang="ko-KR" altLang="en-US" sz="2800" dirty="0" smtClean="0">
                <a:latin typeface="+mj-ea"/>
                <a:ea typeface="+mj-ea"/>
              </a:rPr>
              <a:t> 회귀 모델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404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2.  </a:t>
            </a:r>
            <a:r>
              <a:rPr lang="ko-KR" altLang="en-US" sz="2800" dirty="0" err="1" smtClean="0">
                <a:latin typeface="+mj-ea"/>
                <a:ea typeface="+mj-ea"/>
              </a:rPr>
              <a:t>로지스틱</a:t>
            </a:r>
            <a:r>
              <a:rPr lang="ko-KR" altLang="en-US" sz="2800" dirty="0" smtClean="0">
                <a:latin typeface="+mj-ea"/>
                <a:ea typeface="+mj-ea"/>
              </a:rPr>
              <a:t> 회귀 모델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79" y="1843676"/>
            <a:ext cx="5725242" cy="4312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0185" y="5636231"/>
            <a:ext cx="612379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+mn-ea"/>
              </a:rPr>
              <a:t>로지스틱</a:t>
            </a:r>
            <a:r>
              <a:rPr lang="ko-KR" altLang="en-US" sz="2000" dirty="0" smtClean="0">
                <a:latin typeface="+mn-ea"/>
              </a:rPr>
              <a:t> 회귀 모델의 예측이 잘 맞다는 것을 알 수 있음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99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321670" y="0"/>
            <a:ext cx="588270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965728" y="72189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763715" y="197520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492475" y="1913650"/>
            <a:ext cx="3235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데이터 분석 주제 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763715" y="305142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492475" y="2989868"/>
            <a:ext cx="391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데이터 분석 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&amp;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전처리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763715" y="412764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492475" y="4066086"/>
            <a:ext cx="3119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머신 러닝 모델링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763715" y="520385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1492475" y="5142304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</a:rPr>
              <a:t>분석 결과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1218" y="2412527"/>
            <a:ext cx="109192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/>
              <a:t>실제로 </a:t>
            </a:r>
            <a:r>
              <a:rPr lang="ko-KR" altLang="en-US" sz="2400" dirty="0" err="1"/>
              <a:t>분류모델을</a:t>
            </a:r>
            <a:r>
              <a:rPr lang="ko-KR" altLang="en-US" sz="2400" dirty="0"/>
              <a:t> 적용한 결과 회귀모델보다 훨씬 유의미한 </a:t>
            </a:r>
            <a:r>
              <a:rPr lang="ko-KR" altLang="en-US" sz="2400" dirty="0" err="1"/>
              <a:t>학습점수가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나타남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/>
              <a:t>로지스틱회귀 모델에서도 규제와 반복횟수를 추가한 모델에서 더 좋은 점수를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나타내는 것을 알 수 있음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/>
              <a:t>하이퍼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파라미터</a:t>
            </a:r>
            <a:r>
              <a:rPr lang="ko-KR" altLang="en-US" sz="2400" dirty="0" smtClean="0"/>
              <a:t> 튜닝을 통해 </a:t>
            </a:r>
            <a:r>
              <a:rPr lang="ko-KR" altLang="en-US" sz="2400" dirty="0"/>
              <a:t>더 </a:t>
            </a:r>
            <a:r>
              <a:rPr lang="ko-KR" altLang="en-US" sz="2400" dirty="0" smtClean="0"/>
              <a:t>촘촘한 </a:t>
            </a:r>
            <a:r>
              <a:rPr lang="ko-KR" altLang="en-US" sz="2400" dirty="0"/>
              <a:t>규제와 반복횟수를 준다면 더 좋은 점수를 받을 수 있을 거라고 예측함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95501"/>
            <a:ext cx="4331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latin typeface="+mj-ea"/>
                <a:ea typeface="+mj-ea"/>
              </a:rPr>
              <a:t>로지스틱</a:t>
            </a:r>
            <a:r>
              <a:rPr lang="ko-KR" altLang="en-US" sz="2800" dirty="0" smtClean="0">
                <a:latin typeface="+mj-ea"/>
                <a:ea typeface="+mj-ea"/>
              </a:rPr>
              <a:t> 회귀 모델 분석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3.  </a:t>
            </a:r>
            <a:r>
              <a:rPr lang="ko-KR" altLang="en-US" sz="2800" dirty="0" smtClean="0">
                <a:latin typeface="+mj-ea"/>
                <a:ea typeface="+mj-ea"/>
              </a:rPr>
              <a:t>랜덤 </a:t>
            </a:r>
            <a:r>
              <a:rPr lang="ko-KR" altLang="en-US" sz="2800" dirty="0" err="1" smtClean="0">
                <a:latin typeface="+mj-ea"/>
                <a:ea typeface="+mj-ea"/>
              </a:rPr>
              <a:t>포레스트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74" y="2045981"/>
            <a:ext cx="8717452" cy="3595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53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0467"/>
          <a:stretch/>
        </p:blipFill>
        <p:spPr>
          <a:xfrm>
            <a:off x="1133101" y="2176016"/>
            <a:ext cx="6498991" cy="30492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528" y="660518"/>
            <a:ext cx="3826605" cy="5577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1086" y="1723442"/>
            <a:ext cx="20630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특성 중요도 확인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3.  </a:t>
            </a:r>
            <a:r>
              <a:rPr lang="ko-KR" altLang="en-US" sz="2800" dirty="0" smtClean="0">
                <a:latin typeface="+mj-ea"/>
                <a:ea typeface="+mj-ea"/>
              </a:rPr>
              <a:t>랜덤 </a:t>
            </a:r>
            <a:r>
              <a:rPr lang="ko-KR" altLang="en-US" sz="2800" dirty="0" err="1" smtClean="0">
                <a:latin typeface="+mj-ea"/>
                <a:ea typeface="+mj-ea"/>
              </a:rPr>
              <a:t>포레스트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07977" y="2860766"/>
            <a:ext cx="3135086" cy="40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07977" y="4738939"/>
            <a:ext cx="3135086" cy="1459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/>
          <p:cNvSpPr/>
          <p:nvPr/>
        </p:nvSpPr>
        <p:spPr>
          <a:xfrm>
            <a:off x="7503155" y="4833681"/>
            <a:ext cx="257874" cy="1269975"/>
          </a:xfrm>
          <a:prstGeom prst="leftBrace">
            <a:avLst>
              <a:gd name="adj1" fmla="val 55591"/>
              <a:gd name="adj2" fmla="val 489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02312" y="5225270"/>
            <a:ext cx="1627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BMI Category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2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4.  </a:t>
            </a:r>
            <a:r>
              <a:rPr lang="ko-KR" altLang="en-US" sz="2800" dirty="0" smtClean="0">
                <a:latin typeface="+mj-ea"/>
                <a:ea typeface="+mj-ea"/>
              </a:rPr>
              <a:t>확률적 경사 </a:t>
            </a:r>
            <a:r>
              <a:rPr lang="ko-KR" altLang="en-US" sz="2800" dirty="0" err="1" smtClean="0">
                <a:latin typeface="+mj-ea"/>
                <a:ea typeface="+mj-ea"/>
              </a:rPr>
              <a:t>하강법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32" y="2159394"/>
            <a:ext cx="7205736" cy="33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5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85" y="2040932"/>
            <a:ext cx="6901460" cy="3605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4.  </a:t>
            </a:r>
            <a:r>
              <a:rPr lang="ko-KR" altLang="en-US" sz="2800" dirty="0" smtClean="0">
                <a:latin typeface="+mj-ea"/>
                <a:ea typeface="+mj-ea"/>
              </a:rPr>
              <a:t>확률적 경사 </a:t>
            </a:r>
            <a:r>
              <a:rPr lang="ko-KR" altLang="en-US" sz="2800" dirty="0" err="1" smtClean="0">
                <a:latin typeface="+mj-ea"/>
                <a:ea typeface="+mj-ea"/>
              </a:rPr>
              <a:t>하강법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269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2392351" y="592335"/>
            <a:ext cx="7407298" cy="5976257"/>
            <a:chOff x="3260281" y="592335"/>
            <a:chExt cx="7407298" cy="59762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0281" y="592335"/>
              <a:ext cx="7407298" cy="169179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7953" y="2453218"/>
              <a:ext cx="5591955" cy="4115374"/>
            </a:xfrm>
            <a:prstGeom prst="rect">
              <a:avLst/>
            </a:prstGeom>
          </p:spPr>
        </p:pic>
      </p:grpSp>
      <p:sp>
        <p:nvSpPr>
          <p:cNvPr id="7" name="타원 6"/>
          <p:cNvSpPr/>
          <p:nvPr/>
        </p:nvSpPr>
        <p:spPr>
          <a:xfrm>
            <a:off x="6084277" y="3604846"/>
            <a:ext cx="569068" cy="5497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400800" y="4264270"/>
            <a:ext cx="0" cy="16441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28" y="2025693"/>
            <a:ext cx="7356145" cy="3635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54408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5.  </a:t>
            </a:r>
            <a:r>
              <a:rPr lang="ko-KR" altLang="en-US" sz="2800" dirty="0" smtClean="0">
                <a:latin typeface="+mj-ea"/>
                <a:ea typeface="+mj-ea"/>
              </a:rPr>
              <a:t>결정 트리 모델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16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898" r="5905" b="1227"/>
          <a:stretch/>
        </p:blipFill>
        <p:spPr>
          <a:xfrm>
            <a:off x="948607" y="477250"/>
            <a:ext cx="10433957" cy="56070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8253" y="802484"/>
            <a:ext cx="3384260" cy="1290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Insomnia(</a:t>
            </a:r>
            <a:r>
              <a:rPr lang="ko-KR" altLang="en-US" dirty="0" smtClean="0"/>
              <a:t>불면</a:t>
            </a:r>
            <a:r>
              <a:rPr lang="en-US" altLang="ko-KR" dirty="0" smtClean="0"/>
              <a:t>) : 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None(</a:t>
            </a:r>
            <a:r>
              <a:rPr lang="ko-KR" altLang="en-US" dirty="0" smtClean="0"/>
              <a:t>수면장애 없음</a:t>
            </a:r>
            <a:r>
              <a:rPr lang="en-US" altLang="ko-KR" dirty="0" smtClean="0"/>
              <a:t>) : 1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Sleep Apnea(</a:t>
            </a:r>
            <a:r>
              <a:rPr lang="ko-KR" altLang="en-US" dirty="0" smtClean="0"/>
              <a:t>수면 무호흡증</a:t>
            </a:r>
            <a:r>
              <a:rPr lang="en-US" altLang="ko-KR" dirty="0" smtClean="0"/>
              <a:t>) : 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835" t="21442" r="8891" b="16036"/>
          <a:stretch/>
        </p:blipFill>
        <p:spPr>
          <a:xfrm>
            <a:off x="3920616" y="339910"/>
            <a:ext cx="1644161" cy="78251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564777" y="477250"/>
            <a:ext cx="591263" cy="3579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011348" y="1122426"/>
            <a:ext cx="822369" cy="1472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7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0830" y="2193044"/>
            <a:ext cx="110078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/>
              <a:t>랜덤포레스트도</a:t>
            </a:r>
            <a:r>
              <a:rPr lang="ko-KR" altLang="en-US" sz="2400" dirty="0" smtClean="0"/>
              <a:t> 로지스틱회귀만큼 </a:t>
            </a:r>
            <a:r>
              <a:rPr lang="ko-KR" altLang="en-US" sz="2400" dirty="0"/>
              <a:t>좋은 점수였으나 약간 </a:t>
            </a:r>
            <a:r>
              <a:rPr lang="ko-KR" altLang="en-US" sz="2400" dirty="0" smtClean="0"/>
              <a:t>부족하다고 판단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/>
              <a:t>랜덤포레스트에서</a:t>
            </a:r>
            <a:r>
              <a:rPr lang="ko-KR" altLang="en-US" sz="2400" dirty="0" smtClean="0"/>
              <a:t> 특성 중요도를 뽑은 결과 </a:t>
            </a:r>
            <a:r>
              <a:rPr lang="ko-KR" altLang="en-US" sz="2400" dirty="0"/>
              <a:t>최종적으로 수면장애에 더 많은 영향을 </a:t>
            </a:r>
            <a:r>
              <a:rPr lang="ko-KR" altLang="en-US" sz="2400" dirty="0" smtClean="0"/>
              <a:t>끼친 요인은 </a:t>
            </a:r>
            <a:r>
              <a:rPr lang="en-US" altLang="ko-KR" sz="2400" dirty="0" smtClean="0"/>
              <a:t>&lt;</a:t>
            </a:r>
            <a:r>
              <a:rPr lang="en-US" altLang="ko-KR" sz="2400" b="1" dirty="0" smtClean="0"/>
              <a:t>BMI</a:t>
            </a:r>
            <a:r>
              <a:rPr lang="en-US" altLang="ko-KR" sz="2400" dirty="0"/>
              <a:t>, </a:t>
            </a:r>
            <a:r>
              <a:rPr lang="en-US" altLang="ko-KR" sz="2400" b="1" dirty="0"/>
              <a:t>Blood </a:t>
            </a:r>
            <a:r>
              <a:rPr lang="en-US" altLang="ko-KR" sz="2400" b="1" dirty="0" smtClean="0"/>
              <a:t>Pressure&gt;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두 가지 요인이다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확률적 경사 하강법에서는 추가 학습을 할 때 더 좋은 점수를 얻을 수 있었음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/>
              <a:t>300</a:t>
            </a:r>
            <a:r>
              <a:rPr lang="ko-KR" altLang="en-US" sz="2400" dirty="0" smtClean="0"/>
              <a:t>번의 </a:t>
            </a:r>
            <a:r>
              <a:rPr lang="en-US" altLang="ko-KR" sz="2400" dirty="0" smtClean="0"/>
              <a:t>Epoch</a:t>
            </a:r>
            <a:r>
              <a:rPr lang="ko-KR" altLang="en-US" sz="2400" dirty="0" smtClean="0"/>
              <a:t>를 돌린 결과 </a:t>
            </a:r>
            <a:r>
              <a:rPr lang="en-US" altLang="ko-KR" sz="2400" dirty="0" smtClean="0"/>
              <a:t>155</a:t>
            </a:r>
            <a:r>
              <a:rPr lang="ko-KR" altLang="en-US" sz="2400" dirty="0" smtClean="0"/>
              <a:t>회 쯤에서 가장 좋은 점수를 얻을 것이라 예측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결정트리에서 나타나는 특성들이 중요도가 높다고 판단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26471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분석 </a:t>
            </a:r>
            <a:r>
              <a:rPr lang="en-US" altLang="ko-KR" sz="2800" dirty="0" smtClean="0">
                <a:latin typeface="+mj-ea"/>
                <a:ea typeface="+mj-ea"/>
              </a:rPr>
              <a:t>&amp; </a:t>
            </a:r>
            <a:r>
              <a:rPr lang="ko-KR" altLang="en-US" sz="2800" dirty="0" smtClean="0">
                <a:latin typeface="+mj-ea"/>
                <a:ea typeface="+mj-ea"/>
              </a:rPr>
              <a:t>모델링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33101" y="1095501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+mj-ea"/>
                <a:ea typeface="+mj-ea"/>
              </a:rPr>
              <a:t>그 외 분류 모델 분석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39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55032" y="1890132"/>
            <a:ext cx="9881937" cy="3077737"/>
            <a:chOff x="1163052" y="2129883"/>
            <a:chExt cx="9881937" cy="30777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54DFCD-6BFA-802A-68C5-CE8AE1818DA3}"/>
                </a:ext>
              </a:extLst>
            </p:cNvPr>
            <p:cNvSpPr txBox="1"/>
            <p:nvPr/>
          </p:nvSpPr>
          <p:spPr>
            <a:xfrm>
              <a:off x="4148196" y="3068586"/>
              <a:ext cx="391164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b="1" dirty="0" smtClean="0">
                  <a:solidFill>
                    <a:schemeClr val="accent1"/>
                  </a:solidFill>
                </a:rPr>
                <a:t>분석 결과</a:t>
              </a:r>
              <a:endParaRPr lang="ko-KR" altLang="en-US" sz="72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BB84A156-89D3-24C7-611D-EAAE09E85E87}"/>
                </a:ext>
              </a:extLst>
            </p:cNvPr>
            <p:cNvSpPr/>
            <p:nvPr/>
          </p:nvSpPr>
          <p:spPr>
            <a:xfrm>
              <a:off x="1163052" y="2129883"/>
              <a:ext cx="9881937" cy="3077737"/>
            </a:xfrm>
            <a:prstGeom prst="bracketPair">
              <a:avLst>
                <a:gd name="adj" fmla="val 1231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3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55032" y="1890132"/>
            <a:ext cx="9881937" cy="3077737"/>
            <a:chOff x="1163052" y="2129883"/>
            <a:chExt cx="9881937" cy="30777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54DFCD-6BFA-802A-68C5-CE8AE1818DA3}"/>
                </a:ext>
              </a:extLst>
            </p:cNvPr>
            <p:cNvSpPr txBox="1"/>
            <p:nvPr/>
          </p:nvSpPr>
          <p:spPr>
            <a:xfrm>
              <a:off x="2589276" y="3068586"/>
              <a:ext cx="70294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1">
                      <a:lumMod val="75000"/>
                    </a:schemeClr>
                  </a:solidFill>
                </a:rPr>
                <a:t>데이터 분석 주제 </a:t>
              </a: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BB84A156-89D3-24C7-611D-EAAE09E85E87}"/>
                </a:ext>
              </a:extLst>
            </p:cNvPr>
            <p:cNvSpPr/>
            <p:nvPr/>
          </p:nvSpPr>
          <p:spPr>
            <a:xfrm>
              <a:off x="1163052" y="2129883"/>
              <a:ext cx="9881937" cy="3077737"/>
            </a:xfrm>
            <a:prstGeom prst="bracketPair">
              <a:avLst>
                <a:gd name="adj" fmla="val 1231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93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634714" y="1077058"/>
            <a:ext cx="8922573" cy="4703885"/>
            <a:chOff x="3136229" y="1436234"/>
            <a:chExt cx="8922573" cy="47038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33E35D-5D7C-9775-C063-E4161DFEE7C5}"/>
                </a:ext>
              </a:extLst>
            </p:cNvPr>
            <p:cNvSpPr/>
            <p:nvPr/>
          </p:nvSpPr>
          <p:spPr>
            <a:xfrm>
              <a:off x="3136229" y="4953003"/>
              <a:ext cx="8922571" cy="11871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가장 큰 요인 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: BMI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지수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, Blood Pressure(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혈압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이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두 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특성이 공통적으로 높게 나왔고</a:t>
              </a:r>
              <a:r>
                <a:rPr lang="en-US" altLang="ko-KR" sz="2000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나머지 특성들은 비슷한 비율로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나타났다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en-US" altLang="ko-KR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881CF8-446C-F0A6-C23F-73C4527DDE49}"/>
                </a:ext>
              </a:extLst>
            </p:cNvPr>
            <p:cNvSpPr/>
            <p:nvPr/>
          </p:nvSpPr>
          <p:spPr>
            <a:xfrm>
              <a:off x="3136231" y="1436234"/>
              <a:ext cx="8922571" cy="11871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해당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데이터에서는 회귀모델보다 </a:t>
              </a:r>
              <a:r>
                <a:rPr lang="ko-KR" altLang="en-US" sz="2000" dirty="0" err="1">
                  <a:solidFill>
                    <a:schemeClr val="tx1"/>
                  </a:solidFill>
                  <a:latin typeface="+mj-ea"/>
                  <a:ea typeface="+mj-ea"/>
                </a:rPr>
                <a:t>분류모델을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적용하는 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것이 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/>
              </a:r>
              <a:b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유의미한 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점수를 받을 수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.</a:t>
              </a:r>
              <a:endParaRPr lang="en-US" altLang="ko-KR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4B4394-508A-F880-4605-DC3ED74B1F1F}"/>
                </a:ext>
              </a:extLst>
            </p:cNvPr>
            <p:cNvSpPr/>
            <p:nvPr/>
          </p:nvSpPr>
          <p:spPr>
            <a:xfrm>
              <a:off x="3136230" y="3194618"/>
              <a:ext cx="8922571" cy="11871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chemeClr val="tx1"/>
                  </a:solidFill>
                  <a:latin typeface="+mj-ea"/>
                  <a:ea typeface="+mj-ea"/>
                </a:rPr>
                <a:t>랜덤포레스트와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+mj-ea"/>
                  <a:ea typeface="+mj-ea"/>
                </a:rPr>
                <a:t>결정트리를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 통해서 수면 장애에 영향을 끼치는 요인 </a:t>
              </a:r>
              <a:r>
                <a:rPr lang="en-US" altLang="ko-KR" sz="2000" dirty="0">
                  <a:solidFill>
                    <a:schemeClr val="tx1"/>
                  </a:solidFill>
                  <a:latin typeface="+mj-ea"/>
                  <a:ea typeface="+mj-ea"/>
                </a:rPr>
                <a:t>10</a:t>
              </a:r>
              <a:r>
                <a:rPr lang="ko-KR" altLang="en-US" sz="2000" dirty="0">
                  <a:solidFill>
                    <a:schemeClr val="tx1"/>
                  </a:solidFill>
                  <a:latin typeface="+mj-ea"/>
                  <a:ea typeface="+mj-ea"/>
                </a:rPr>
                <a:t>가지 중에 더 큰 영향을 주는 것으로 보이는 </a:t>
              </a:r>
              <a:r>
                <a:rPr lang="ko-KR" altLang="en-US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요인을 알 수 있다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+mj-ea"/>
                  <a:ea typeface="+mj-ea"/>
                </a:rPr>
                <a:t>. </a:t>
              </a: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5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42128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5180938" y="2933428"/>
            <a:ext cx="2450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Q&amp;A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2704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spc="300" dirty="0" smtClean="0">
                  <a:solidFill>
                    <a:schemeClr val="bg1"/>
                  </a:solidFill>
                  <a:latin typeface="+mn-ea"/>
                </a:rPr>
                <a:t>감사합니다</a:t>
              </a:r>
              <a:endParaRPr lang="ko-KR" altLang="en-US" sz="4800" b="1" spc="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667271" y="638129"/>
            <a:ext cx="10857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수면 장애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(Sleep Disorder)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영향을 끼치는 요인에 대한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0"/>
          <a:stretch/>
        </p:blipFill>
        <p:spPr>
          <a:xfrm>
            <a:off x="4339562" y="2063249"/>
            <a:ext cx="3669632" cy="3176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560" y="2144325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성별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3395" y="339930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나이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4834" y="2908764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수면시간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62" y="5643948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스트레스 수준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4883" y="4501709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신체활동 수준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0077" y="1548268"/>
            <a:ext cx="266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수면의 질</a:t>
            </a:r>
            <a:r>
              <a:rPr lang="en-US" altLang="ko-KR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(Quality)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43922" y="2054660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체질량</a:t>
            </a:r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지수</a:t>
            </a:r>
            <a:r>
              <a:rPr lang="en-US" altLang="ko-KR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(BMI)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4839" y="4905195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걸음 수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66519" y="3839792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심박수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03393" y="315916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n w="3175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혈압</a:t>
            </a:r>
            <a:endParaRPr lang="ko-KR" altLang="en-US" sz="2400" dirty="0">
              <a:ln w="3175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55032" y="1890132"/>
            <a:ext cx="9881937" cy="3077737"/>
            <a:chOff x="1163052" y="2129883"/>
            <a:chExt cx="9881937" cy="30777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54DFCD-6BFA-802A-68C5-CE8AE1818DA3}"/>
                </a:ext>
              </a:extLst>
            </p:cNvPr>
            <p:cNvSpPr txBox="1"/>
            <p:nvPr/>
          </p:nvSpPr>
          <p:spPr>
            <a:xfrm>
              <a:off x="1819835" y="3068586"/>
              <a:ext cx="85683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accent1">
                      <a:lumMod val="75000"/>
                    </a:schemeClr>
                  </a:solidFill>
                </a:rPr>
                <a:t>데이터 분석 </a:t>
              </a:r>
              <a:r>
                <a:rPr lang="en-US" altLang="ko-KR" sz="7200" b="1" dirty="0">
                  <a:solidFill>
                    <a:schemeClr val="accent1">
                      <a:lumMod val="75000"/>
                    </a:schemeClr>
                  </a:solidFill>
                </a:rPr>
                <a:t>&amp; </a:t>
              </a:r>
              <a:r>
                <a:rPr lang="ko-KR" altLang="en-US" sz="7200" b="1" dirty="0">
                  <a:solidFill>
                    <a:schemeClr val="accent1">
                      <a:lumMod val="75000"/>
                    </a:schemeClr>
                  </a:solidFill>
                </a:rPr>
                <a:t>전처리</a:t>
              </a:r>
            </a:p>
          </p:txBody>
        </p:sp>
        <p:sp>
          <p:nvSpPr>
            <p:cNvPr id="11" name="양쪽 대괄호 10">
              <a:extLst>
                <a:ext uri="{FF2B5EF4-FFF2-40B4-BE49-F238E27FC236}">
                  <a16:creationId xmlns:a16="http://schemas.microsoft.com/office/drawing/2014/main" id="{BB84A156-89D3-24C7-611D-EAAE09E85E87}"/>
                </a:ext>
              </a:extLst>
            </p:cNvPr>
            <p:cNvSpPr/>
            <p:nvPr/>
          </p:nvSpPr>
          <p:spPr>
            <a:xfrm>
              <a:off x="1163052" y="2129883"/>
              <a:ext cx="9881937" cy="3077737"/>
            </a:xfrm>
            <a:prstGeom prst="bracketPair">
              <a:avLst>
                <a:gd name="adj" fmla="val 1231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9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658744" y="726315"/>
            <a:ext cx="8874513" cy="5445477"/>
            <a:chOff x="1685238" y="726315"/>
            <a:chExt cx="8874513" cy="54454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238" y="1920759"/>
              <a:ext cx="8874513" cy="42510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51639B-29EB-6E9D-733B-6F917838F571}"/>
                </a:ext>
              </a:extLst>
            </p:cNvPr>
            <p:cNvSpPr txBox="1"/>
            <p:nvPr/>
          </p:nvSpPr>
          <p:spPr>
            <a:xfrm>
              <a:off x="1755754" y="726315"/>
              <a:ext cx="87334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시각화 </a:t>
              </a:r>
              <a:r>
                <a:rPr lang="en-US" altLang="ko-KR" sz="32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ko-KR" altLang="en-US" sz="32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히스토그램을 통해 </a:t>
              </a:r>
              <a:r>
                <a:rPr lang="ko-KR" altLang="en-US" sz="3200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데이터량</a:t>
              </a:r>
              <a:r>
                <a:rPr lang="ko-KR" altLang="en-US" sz="32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확인</a:t>
              </a:r>
              <a:endPara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0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290074"/>
            <a:ext cx="8783276" cy="627785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624754" y="975946"/>
            <a:ext cx="773723" cy="58908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943600" y="1450731"/>
            <a:ext cx="773723" cy="589084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152303" y="831908"/>
            <a:ext cx="20441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강한 양의 상관관계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6785" y="1870480"/>
            <a:ext cx="20441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강한 음의 상관관계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59622" y="1121018"/>
            <a:ext cx="1072661" cy="2989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173285" y="1595803"/>
            <a:ext cx="1160584" cy="2989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5400000">
            <a:off x="4422541" y="5439767"/>
            <a:ext cx="1160584" cy="2989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5869705" y="5313616"/>
            <a:ext cx="908281" cy="2989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4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560830" y="433333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데이터 전처리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44" y="3134560"/>
            <a:ext cx="9171665" cy="29125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7783" y="1132750"/>
            <a:ext cx="10713189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+mn-ea"/>
              </a:rPr>
              <a:t>data.info()</a:t>
            </a:r>
            <a:r>
              <a:rPr lang="ko-KR" altLang="en-US" sz="2400" dirty="0" smtClean="0">
                <a:latin typeface="+mn-ea"/>
              </a:rPr>
              <a:t>로 자료 타입을 확인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 smtClean="0">
                <a:latin typeface="+mn-ea"/>
              </a:rPr>
              <a:t>원핫인코딩을</a:t>
            </a:r>
            <a:r>
              <a:rPr lang="ko-KR" altLang="en-US" sz="2400" dirty="0" smtClean="0">
                <a:latin typeface="+mn-ea"/>
              </a:rPr>
              <a:t> 통해 수치화 되어있지 않는 자료들을 </a:t>
            </a:r>
            <a:r>
              <a:rPr lang="en-US" altLang="ko-KR" sz="2400" dirty="0" smtClean="0">
                <a:latin typeface="+mn-ea"/>
              </a:rPr>
              <a:t>0 </a:t>
            </a:r>
            <a:r>
              <a:rPr lang="ko-KR" altLang="en-US" sz="2400" dirty="0" smtClean="0">
                <a:latin typeface="+mn-ea"/>
              </a:rPr>
              <a:t>또는 </a:t>
            </a:r>
            <a:r>
              <a:rPr lang="en-US" altLang="ko-KR" sz="2400" dirty="0" smtClean="0">
                <a:latin typeface="+mn-ea"/>
              </a:rPr>
              <a:t>1</a:t>
            </a:r>
            <a:r>
              <a:rPr lang="ko-KR" altLang="en-US" sz="2400" dirty="0" smtClean="0">
                <a:latin typeface="+mn-ea"/>
              </a:rPr>
              <a:t>로 표기되도록 변환</a:t>
            </a:r>
            <a:r>
              <a:rPr lang="en-US" altLang="ko-KR" sz="2400" dirty="0" smtClean="0">
                <a:latin typeface="+mn-ea"/>
              </a:rPr>
              <a:t/>
            </a:r>
            <a:br>
              <a:rPr lang="en-US" altLang="ko-KR" sz="2400" dirty="0" smtClean="0">
                <a:latin typeface="+mn-ea"/>
              </a:rPr>
            </a:br>
            <a:r>
              <a:rPr lang="ko-KR" altLang="en-US" sz="2400" dirty="0" smtClean="0">
                <a:latin typeface="+mn-ea"/>
              </a:rPr>
              <a:t>기존 데이터 열 삭제</a:t>
            </a:r>
            <a:endParaRPr lang="en-US" altLang="ko-KR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6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73" y="2032391"/>
            <a:ext cx="8154609" cy="14086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73" y="3454185"/>
            <a:ext cx="2054505" cy="3069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068" y="3457076"/>
            <a:ext cx="2044614" cy="3066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14908" y="767381"/>
            <a:ext cx="11553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2. Blood Pressure </a:t>
            </a:r>
            <a:r>
              <a:rPr lang="ko-KR" altLang="en-US" sz="2400" dirty="0" smtClean="0">
                <a:latin typeface="+mn-ea"/>
              </a:rPr>
              <a:t>열 에서 </a:t>
            </a:r>
            <a:r>
              <a:rPr lang="ko-KR" altLang="en-US" sz="2400" dirty="0" err="1">
                <a:latin typeface="+mn-ea"/>
              </a:rPr>
              <a:t>수축기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슬래시 기준 </a:t>
            </a:r>
            <a:r>
              <a:rPr lang="en-US" altLang="ko-KR" sz="2400" dirty="0">
                <a:latin typeface="+mn-ea"/>
              </a:rPr>
              <a:t>0</a:t>
            </a:r>
            <a:r>
              <a:rPr lang="ko-KR" altLang="en-US" sz="2400" dirty="0">
                <a:latin typeface="+mn-ea"/>
              </a:rPr>
              <a:t>번째 열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자료만 </a:t>
            </a:r>
            <a:r>
              <a:rPr lang="ko-KR" altLang="en-US" sz="2400" dirty="0">
                <a:latin typeface="+mn-ea"/>
              </a:rPr>
              <a:t>남도록 </a:t>
            </a:r>
            <a:r>
              <a:rPr lang="ko-KR" altLang="en-US" sz="2400" dirty="0" smtClean="0">
                <a:latin typeface="+mn-ea"/>
              </a:rPr>
              <a:t>변환</a:t>
            </a:r>
            <a:r>
              <a:rPr lang="en-US" altLang="ko-KR" sz="2400" dirty="0" smtClean="0">
                <a:latin typeface="+mn-ea"/>
              </a:rPr>
              <a:t/>
            </a:r>
            <a:br>
              <a:rPr lang="en-US" altLang="ko-KR" sz="2400" dirty="0" smtClean="0">
                <a:latin typeface="+mn-ea"/>
              </a:rPr>
            </a:b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실제 혈압에서 </a:t>
            </a:r>
            <a:r>
              <a:rPr lang="ko-KR" altLang="en-US" sz="2400" dirty="0" err="1">
                <a:latin typeface="+mn-ea"/>
              </a:rPr>
              <a:t>이완기보다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수축기가</a:t>
            </a:r>
            <a:r>
              <a:rPr lang="ko-KR" altLang="en-US" sz="2400" dirty="0">
                <a:latin typeface="+mn-ea"/>
              </a:rPr>
              <a:t> 혈압 측정에 더 유효한 수치로 판단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 err="1" smtClean="0">
                <a:latin typeface="+mn-ea"/>
              </a:rPr>
              <a:t>이완기는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삭제</a:t>
            </a:r>
            <a:r>
              <a:rPr lang="en-US" altLang="ko-KR" sz="2400" dirty="0">
                <a:latin typeface="+mn-ea"/>
              </a:rPr>
              <a:t>)</a:t>
            </a:r>
            <a:endParaRPr lang="en-US" altLang="ko-KR" sz="2400" dirty="0" smtClean="0"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260893" y="5003860"/>
            <a:ext cx="18269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9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사용자 지정 1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448</Words>
  <Application>Microsoft Office PowerPoint</Application>
  <PresentationFormat>와이드스크린</PresentationFormat>
  <Paragraphs>96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Wingdings</vt:lpstr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User</cp:lastModifiedBy>
  <cp:revision>95</cp:revision>
  <dcterms:created xsi:type="dcterms:W3CDTF">2022-08-03T01:14:38Z</dcterms:created>
  <dcterms:modified xsi:type="dcterms:W3CDTF">2023-07-31T00:57:09Z</dcterms:modified>
</cp:coreProperties>
</file>